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8" r:id="rId1"/>
    <p:sldMasterId id="2147484250" r:id="rId2"/>
  </p:sldMasterIdLst>
  <p:notesMasterIdLst>
    <p:notesMasterId r:id="rId16"/>
  </p:notesMasterIdLst>
  <p:handoutMasterIdLst>
    <p:handoutMasterId r:id="rId17"/>
  </p:handoutMasterIdLst>
  <p:sldIdLst>
    <p:sldId id="534" r:id="rId3"/>
    <p:sldId id="615" r:id="rId4"/>
    <p:sldId id="624" r:id="rId5"/>
    <p:sldId id="625" r:id="rId6"/>
    <p:sldId id="626" r:id="rId7"/>
    <p:sldId id="627" r:id="rId8"/>
    <p:sldId id="628" r:id="rId9"/>
    <p:sldId id="629" r:id="rId10"/>
    <p:sldId id="620" r:id="rId11"/>
    <p:sldId id="622" r:id="rId12"/>
    <p:sldId id="623" r:id="rId13"/>
    <p:sldId id="609" r:id="rId14"/>
    <p:sldId id="526" r:id="rId15"/>
  </p:sldIdLst>
  <p:sldSz cx="9144000" cy="5143500" type="screen16x9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orient="horz" pos="21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  <a:srgbClr val="CC00CC"/>
    <a:srgbClr val="396499"/>
    <a:srgbClr val="800000"/>
    <a:srgbClr val="55F587"/>
    <a:srgbClr val="6CF10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2160"/>
        <p:guide orient="horz" pos="1620"/>
        <p:guide orient="horz" pos="216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755" cy="497680"/>
          </a:xfrm>
          <a:prstGeom prst="rect">
            <a:avLst/>
          </a:prstGeom>
        </p:spPr>
        <p:txBody>
          <a:bodyPr vert="horz" lIns="92144" tIns="46072" rIns="92144" bIns="46072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326" y="0"/>
            <a:ext cx="2944754" cy="497680"/>
          </a:xfrm>
          <a:prstGeom prst="rect">
            <a:avLst/>
          </a:prstGeom>
        </p:spPr>
        <p:txBody>
          <a:bodyPr vert="horz" lIns="92144" tIns="46072" rIns="92144" bIns="46072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6C326D1-5EE1-4307-AAAB-9E32337A2F9C}" type="datetimeFigureOut">
              <a:rPr lang="ru-RU"/>
              <a:pPr>
                <a:defRPr/>
              </a:pPr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7374"/>
            <a:ext cx="2944755" cy="497680"/>
          </a:xfrm>
          <a:prstGeom prst="rect">
            <a:avLst/>
          </a:prstGeom>
        </p:spPr>
        <p:txBody>
          <a:bodyPr vert="horz" lIns="92144" tIns="46072" rIns="92144" bIns="46072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326" y="9427374"/>
            <a:ext cx="2944754" cy="497680"/>
          </a:xfrm>
          <a:prstGeom prst="rect">
            <a:avLst/>
          </a:prstGeom>
        </p:spPr>
        <p:txBody>
          <a:bodyPr vert="horz" lIns="92144" tIns="46072" rIns="92144" bIns="46072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2A43488-7068-43B4-AA49-754B7F9D0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356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755" cy="499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163" tIns="46082" rIns="92163" bIns="46082" numCol="1" anchor="t" anchorCtr="0" compatLnSpc="1">
            <a:prstTxWarp prst="textNoShape">
              <a:avLst/>
            </a:prstTxWarp>
          </a:bodyPr>
          <a:lstStyle>
            <a:lvl1pPr defTabSz="923032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326" y="0"/>
            <a:ext cx="2944754" cy="499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163" tIns="46082" rIns="92163" bIns="46082" numCol="1" anchor="t" anchorCtr="0" compatLnSpc="1">
            <a:prstTxWarp prst="textNoShape">
              <a:avLst/>
            </a:prstTxWarp>
          </a:bodyPr>
          <a:lstStyle>
            <a:lvl1pPr algn="r" defTabSz="923032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3A816B04-5D79-4211-AAD2-4CE4BF2BAF13}" type="datetimeFigureOut">
              <a:rPr lang="ru-RU"/>
              <a:pPr>
                <a:defRPr/>
              </a:pPr>
              <a:t>27.02.2018</a:t>
            </a:fld>
            <a:endParaRPr lang="ru-RU"/>
          </a:p>
        </p:txBody>
      </p:sp>
      <p:sp>
        <p:nvSpPr>
          <p:cNvPr id="178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4538"/>
            <a:ext cx="6613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928" y="4715273"/>
            <a:ext cx="5437820" cy="4466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163" tIns="46082" rIns="92163" bIns="460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5789"/>
            <a:ext cx="2944755" cy="499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163" tIns="46082" rIns="92163" bIns="46082" numCol="1" anchor="b" anchorCtr="0" compatLnSpc="1">
            <a:prstTxWarp prst="textNoShape">
              <a:avLst/>
            </a:prstTxWarp>
          </a:bodyPr>
          <a:lstStyle>
            <a:lvl1pPr defTabSz="923032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326" y="9425789"/>
            <a:ext cx="2944754" cy="499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163" tIns="46082" rIns="92163" bIns="46082" numCol="1" anchor="b" anchorCtr="0" compatLnSpc="1">
            <a:prstTxWarp prst="textNoShape">
              <a:avLst/>
            </a:prstTxWarp>
          </a:bodyPr>
          <a:lstStyle>
            <a:lvl1pPr algn="r" defTabSz="923032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ABE8713B-2C9C-468C-9476-668BC8FC4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4713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B9504DE-E8EA-4ECE-A515-CC6FA2FB2F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88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E26F638-A88D-4E71-BA09-748F6EB50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638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C11A74B-3FB0-4C2F-BCD2-CA6D96ADE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732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01D2860-103B-4848-BA9E-96FB665DD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463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9BB6BE6-7276-4CCE-BB97-D20E6F389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094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B8E5BE6-DA02-4592-8D57-91E0AC855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792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8D5F64E-8C64-434A-9CFF-01FC24F9E9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75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4502DF1-A1CC-49E3-AA77-95AAFE6785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814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8C25242-C3BA-4449-AC1F-C463AE8EF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808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A5EAF32-BC9F-4A77-B78B-65686C34A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058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88B414B-EBD6-4612-ADA9-E35C08853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76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291DC1C-78F5-4770-87F6-FA66ADC4A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671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C264FAA-C6EE-4617-92E1-1A2F8D15E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020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75A51B4-986C-4E8B-91ED-94E107B46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980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6EACA2A-0F49-4AE2-899B-8DC501829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6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F77C685-50C0-4595-A01B-A3D11656D8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753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C13A3BE-A1F6-46D6-9C13-9E2C0BE606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53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12DDD79-E3F1-493E-8C9F-B26FD03B0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103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8878706-E5EA-4625-935F-6F916DAEF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84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7423FE2-DC83-44AD-B12A-DF22353A7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42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10B8E86-6080-4964-9887-C1A7BA2F0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753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C566904-2D15-4FEE-834D-6DBCBB9752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51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F7F04A8-57FE-4FE2-B6D3-DA90EA1A8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22" r:id="rId1"/>
    <p:sldLayoutId id="2147484923" r:id="rId2"/>
    <p:sldLayoutId id="2147484924" r:id="rId3"/>
    <p:sldLayoutId id="2147484925" r:id="rId4"/>
    <p:sldLayoutId id="2147484926" r:id="rId5"/>
    <p:sldLayoutId id="2147484927" r:id="rId6"/>
    <p:sldLayoutId id="2147484928" r:id="rId7"/>
    <p:sldLayoutId id="2147484929" r:id="rId8"/>
    <p:sldLayoutId id="2147484930" r:id="rId9"/>
    <p:sldLayoutId id="2147484931" r:id="rId10"/>
    <p:sldLayoutId id="214748493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229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ru-RU"/>
              <a:t>30.11.2015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92FAA77-664C-454B-A4C1-914D8FF23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3" r:id="rId1"/>
    <p:sldLayoutId id="2147485044" r:id="rId2"/>
    <p:sldLayoutId id="2147485045" r:id="rId3"/>
    <p:sldLayoutId id="2147485046" r:id="rId4"/>
    <p:sldLayoutId id="2147485047" r:id="rId5"/>
    <p:sldLayoutId id="2147485048" r:id="rId6"/>
    <p:sldLayoutId id="2147485049" r:id="rId7"/>
    <p:sldLayoutId id="2147485050" r:id="rId8"/>
    <p:sldLayoutId id="2147485051" r:id="rId9"/>
    <p:sldLayoutId id="2147485052" r:id="rId10"/>
    <p:sldLayoutId id="21474850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42858"/>
            <a:ext cx="1096327" cy="11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Katrin\Desktop\5db2940f12846608e2077d7280f5a34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1214428"/>
            <a:ext cx="5000660" cy="2571768"/>
          </a:xfrm>
          <a:prstGeom prst="rect">
            <a:avLst/>
          </a:prstGeom>
          <a:noFill/>
        </p:spPr>
      </p:pic>
      <p:pic>
        <p:nvPicPr>
          <p:cNvPr id="16" name="Picture 2" descr="C:\Users\Katrin\Downloads\БЕЗ БЕРГЭ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00" y="1635646"/>
            <a:ext cx="1991895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51943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950913" y="86916"/>
            <a:ext cx="6789439" cy="70723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tx2"/>
                </a:solidFill>
              </a:rPr>
              <a:t> </a:t>
            </a:r>
            <a:endParaRPr lang="ru-RU" altLang="ru-RU" sz="2800" dirty="0" smtClean="0">
              <a:solidFill>
                <a:srgbClr val="A8246F"/>
              </a:solidFill>
            </a:endParaRPr>
          </a:p>
        </p:txBody>
      </p:sp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39" cy="90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5189" y="66123"/>
            <a:ext cx="8143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Место и сроки проведения 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Больших семейных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игр </a:t>
            </a:r>
            <a:r>
              <a:rPr lang="ru-RU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– «ГТО всей семьей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»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107504" y="1063230"/>
            <a:ext cx="8965058" cy="204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449263"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этап </a:t>
            </a:r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(школьный)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январь-февраль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2018 года (в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образовательных организациях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 defTabSz="449263">
              <a:buClr>
                <a:srgbClr val="000000"/>
              </a:buClr>
              <a:buSzPct val="100000"/>
              <a:tabLst>
                <a:tab pos="92075" algn="l"/>
              </a:tabLst>
            </a:pPr>
            <a:endParaRPr lang="ru-RU" sz="1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этап </a:t>
            </a:r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(муниципальный)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3-4 марта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10-11 марта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2018 года (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муниципальных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образованиях, на муниципальных Центрах тестирования ГТО)</a:t>
            </a: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endParaRPr lang="ru-RU" sz="3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этап </a:t>
            </a:r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(республиканский)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с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31 марта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02 апреля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2018 года (г.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Н.Челны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734" y="59513"/>
            <a:ext cx="1742828" cy="6317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0" y="2964688"/>
            <a:ext cx="2764119" cy="16994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14" y="2964687"/>
            <a:ext cx="3021160" cy="16994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174" y="2964819"/>
            <a:ext cx="3475089" cy="16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3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683568" y="86376"/>
            <a:ext cx="6789439" cy="70723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tx2"/>
                </a:solidFill>
              </a:rPr>
              <a:t> </a:t>
            </a:r>
            <a:endParaRPr lang="ru-RU" altLang="ru-RU" sz="2800" dirty="0" smtClean="0">
              <a:solidFill>
                <a:srgbClr val="A8246F"/>
              </a:solidFill>
            </a:endParaRPr>
          </a:p>
        </p:txBody>
      </p:sp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" y="3755"/>
            <a:ext cx="792088" cy="79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8" y="52585"/>
            <a:ext cx="8143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Участники и программа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I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и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II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этапов </a:t>
            </a:r>
            <a:r>
              <a:rPr lang="ru-RU" sz="20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Больших </a:t>
            </a:r>
            <a:r>
              <a:rPr lang="ru-RU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семейных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игр – «ГТО всей семьей»</a:t>
            </a:r>
            <a:endParaRPr lang="ru-RU" sz="2000" b="1" dirty="0" smtClean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115289" y="877735"/>
            <a:ext cx="896505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449263"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Участники: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мама, папа, 2-ое детей (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 III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VIII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ст. - 4 чел. с каждой ступени)</a:t>
            </a: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109" y="402076"/>
            <a:ext cx="1325637" cy="480543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409346"/>
              </p:ext>
            </p:extLst>
          </p:nvPr>
        </p:nvGraphicFramePr>
        <p:xfrm>
          <a:off x="115290" y="1385115"/>
          <a:ext cx="8831852" cy="31845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6481"/>
                <a:gridCol w="7975371"/>
              </a:tblGrid>
              <a:tr h="34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Виды программы </a:t>
                      </a:r>
                      <a:r>
                        <a:rPr lang="ru-RU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(в</a:t>
                      </a:r>
                      <a:r>
                        <a:rPr lang="ru-RU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соответствии со ступенями)</a:t>
                      </a:r>
                      <a:endParaRPr lang="ru-RU" sz="18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34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Плавание 50 м (</a:t>
                      </a:r>
                      <a:r>
                        <a:rPr lang="ru-RU" sz="1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мин,с</a:t>
                      </a: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</a:tr>
              <a:tr h="34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Наклон вперед из положения стоя на гимнастической скамье</a:t>
                      </a:r>
                    </a:p>
                  </a:txBody>
                  <a:tcPr marL="68580" marR="68580" marT="0" marB="0"/>
                </a:tc>
              </a:tr>
              <a:tr h="34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Стрельба из пневматической 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винтовки либо </a:t>
                      </a:r>
                      <a:r>
                        <a:rPr lang="ru-RU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электронного оружия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 м (очки)</a:t>
                      </a:r>
                    </a:p>
                  </a:txBody>
                  <a:tcPr marL="68580" marR="68580" marT="0" marB="0"/>
                </a:tc>
              </a:tr>
              <a:tr h="368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Поднимание туловища из положения лежа на спине 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(кол-во раз)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34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Прыжок в дину с места толчком двумя ногами (см)</a:t>
                      </a:r>
                    </a:p>
                  </a:txBody>
                  <a:tcPr marL="68580" marR="68580" marT="0" marB="0"/>
                </a:tc>
              </a:tr>
              <a:tr h="7496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Подтягивание из виса на высокой перекладине 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(кол-во </a:t>
                      </a: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), 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сгибание и разгибание рук в упоре лежа на полу (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кол-во раз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34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Бег на 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2 000 м., 3 </a:t>
                      </a: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000 м (мин, с)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352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143"/>
            <a:ext cx="1096327" cy="11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28688" y="115888"/>
            <a:ext cx="8143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Подведений итогов школьного этапа </a:t>
            </a:r>
            <a:r>
              <a:rPr lang="ru-RU" sz="20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Больших семейных Игр – «ГТО всей семьей» 18 марта 2018 года </a:t>
            </a:r>
            <a:endParaRPr lang="ru-RU" sz="2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одзаголовок 8"/>
          <p:cNvSpPr txBox="1">
            <a:spLocks/>
          </p:cNvSpPr>
          <p:nvPr/>
        </p:nvSpPr>
        <p:spPr bwMode="auto">
          <a:xfrm>
            <a:off x="390764" y="1557111"/>
            <a:ext cx="4643470" cy="35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 блок –   9.00  </a:t>
            </a:r>
          </a:p>
          <a:p>
            <a:pPr>
              <a:spcBef>
                <a:spcPct val="20000"/>
              </a:spcBef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 блок –  11.00 </a:t>
            </a:r>
          </a:p>
          <a:p>
            <a:pPr>
              <a:spcBef>
                <a:spcPct val="20000"/>
              </a:spcBef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 блок –  12. 00  </a:t>
            </a:r>
          </a:p>
          <a:p>
            <a:pPr>
              <a:spcBef>
                <a:spcPct val="20000"/>
              </a:spcBef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 блок – 13.00  </a:t>
            </a:r>
          </a:p>
          <a:p>
            <a:pPr>
              <a:spcBef>
                <a:spcPct val="20000"/>
              </a:spcBef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 блок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14.00  </a:t>
            </a:r>
          </a:p>
          <a:p>
            <a:pPr>
              <a:spcBef>
                <a:spcPct val="20000"/>
              </a:spcBef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6-7 блок– 18.00</a:t>
            </a:r>
          </a:p>
          <a:p>
            <a:pPr>
              <a:spcBef>
                <a:spcPct val="20000"/>
              </a:spcBef>
            </a:pP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 территории школы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357950" y="17144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Katrin\Downloads\БЕЗ БЕРГЭ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7636" y="1654171"/>
            <a:ext cx="1428760" cy="123961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64574"/>
            <a:ext cx="1491130" cy="102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Katrin\Desktop\5db2940f12846608e2077d7280f5a34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62948" y="1243994"/>
            <a:ext cx="2709350" cy="1214446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71" y="3104910"/>
            <a:ext cx="3385252" cy="122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5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826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77158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5" y="-383381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950913" y="86916"/>
            <a:ext cx="8229600" cy="8572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tx2"/>
                </a:solidFill>
              </a:rPr>
              <a:t> </a:t>
            </a:r>
            <a:r>
              <a:rPr lang="ru-RU" altLang="ru-RU" sz="4000" b="1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Ключевые мероприятия</a:t>
            </a:r>
            <a:endParaRPr lang="ru-RU" altLang="ru-RU" sz="4000" dirty="0" smtClean="0">
              <a:solidFill>
                <a:srgbClr val="A8246F"/>
              </a:solidFill>
            </a:endParaRPr>
          </a:p>
        </p:txBody>
      </p:sp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143"/>
            <a:ext cx="1096327" cy="11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31214" y="1145025"/>
            <a:ext cx="788925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ru-RU" altLang="ru-RU" b="1" dirty="0" smtClean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altLang="ru-RU" sz="2400" b="1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Зимний фестиваль </a:t>
            </a:r>
            <a:r>
              <a:rPr lang="ru-RU" altLang="ru-RU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«ГТО всей семьей»</a:t>
            </a:r>
          </a:p>
          <a:p>
            <a:pPr>
              <a:defRPr/>
            </a:pPr>
            <a:endParaRPr lang="ru-RU" altLang="ru-RU" sz="2400" b="1" dirty="0" smtClean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altLang="ru-RU" sz="2400" b="1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Республиканский детский художественный фестиваль народного творчества </a:t>
            </a:r>
            <a:endParaRPr lang="ru-RU" altLang="ru-RU" sz="2400" b="1" dirty="0" smtClean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altLang="ru-RU" sz="2400" b="1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altLang="ru-RU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«Без </a:t>
            </a:r>
            <a:r>
              <a:rPr lang="ru-RU" altLang="ru-RU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бергэ</a:t>
            </a:r>
            <a:r>
              <a:rPr lang="ru-RU" altLang="ru-RU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» </a:t>
            </a:r>
            <a:r>
              <a:rPr lang="ru-RU" altLang="ru-RU" sz="2400" b="1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(школьный этап</a:t>
            </a:r>
            <a:r>
              <a:rPr lang="ru-RU" altLang="ru-RU" sz="2400" b="1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>
              <a:defRPr/>
            </a:pPr>
            <a:endParaRPr lang="ru-RU" altLang="ru-RU" sz="2400" b="1" dirty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altLang="ru-RU" sz="2400" b="1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Конкурсы «</a:t>
            </a:r>
            <a:r>
              <a:rPr lang="ru-RU" altLang="ru-RU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Большие </a:t>
            </a:r>
            <a:r>
              <a:rPr lang="ru-RU" altLang="ru-RU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Семейные Игры</a:t>
            </a:r>
            <a:r>
              <a:rPr lang="ru-RU" altLang="ru-RU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>
              <a:defRPr/>
            </a:pPr>
            <a:endParaRPr lang="ru-RU" altLang="ru-RU" sz="2400" b="1" dirty="0" smtClean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3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143"/>
            <a:ext cx="1096327" cy="11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47474" y="123478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Республиканский детский художественный фестиваль народного творчества </a:t>
            </a:r>
          </a:p>
          <a:p>
            <a:pPr algn="ctr"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«Без </a:t>
            </a:r>
            <a:r>
              <a:rPr lang="ru-RU" altLang="ru-RU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бергә</a:t>
            </a:r>
            <a:r>
              <a:rPr lang="ru-RU" altLang="ru-RU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»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(школьный этап)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95776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Фотоконкурс  «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Родные просторы»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707654"/>
            <a:ext cx="8576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Детский Фестиваль-конкурс народного 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творчества «Без </a:t>
            </a:r>
            <a:r>
              <a:rPr lang="ru-RU" sz="20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бергә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19" y="2429475"/>
            <a:ext cx="85763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Выставка 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Ярмарка декоративно-прикладных изделий  «Сувениры 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России»</a:t>
            </a:r>
          </a:p>
        </p:txBody>
      </p:sp>
    </p:spTree>
    <p:extLst>
      <p:ext uri="{BB962C8B-B14F-4D97-AF65-F5344CB8AC3E}">
        <p14:creationId xmlns:p14="http://schemas.microsoft.com/office/powerpoint/2010/main" val="3411694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143"/>
            <a:ext cx="1096327" cy="11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6731" y="51470"/>
            <a:ext cx="68636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Детский  Фестиваль-конкурс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народного </a:t>
            </a:r>
            <a:r>
              <a:rPr lang="ru-RU" sz="2000" b="1" dirty="0">
                <a:solidFill>
                  <a:srgbClr val="FF0000"/>
                </a:solidFill>
              </a:rPr>
              <a:t>творчества «Без </a:t>
            </a:r>
            <a:r>
              <a:rPr lang="ru-RU" sz="2000" b="1" dirty="0" err="1">
                <a:solidFill>
                  <a:srgbClr val="FF0000"/>
                </a:solidFill>
              </a:rPr>
              <a:t>бергә</a:t>
            </a:r>
            <a:r>
              <a:rPr lang="ru-RU" sz="2000" b="1" dirty="0">
                <a:solidFill>
                  <a:srgbClr val="FF0000"/>
                </a:solidFill>
              </a:rPr>
              <a:t>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74541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Народный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вокал</a:t>
            </a:r>
            <a:endParaRPr lang="ru-RU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Народный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ансамбль</a:t>
            </a:r>
            <a:endParaRPr lang="ru-RU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Хореография</a:t>
            </a:r>
            <a:endParaRPr lang="ru-RU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Инструментальный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ансамбль</a:t>
            </a:r>
            <a:endParaRPr lang="ru-RU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Художественное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чтение</a:t>
            </a:r>
            <a:endParaRPr lang="ru-RU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Театр мод (этнография, костюм)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427734"/>
            <a:ext cx="864096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Возрастные группы: </a:t>
            </a:r>
            <a:endParaRPr lang="ru-RU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младшая группа: 8-12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старшая группа: 13-15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Специальная номинация: «Творческая семья»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Категории:</a:t>
            </a:r>
            <a:endParaRPr lang="ru-RU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-общеобразовательные организации Республики Татарстан; </a:t>
            </a:r>
          </a:p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-образовательные организации дополнительного образования детей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системы 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Татарстан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-специальные общеобразовательные школы, дети с ограниченными возможностями здоровья, социальные учреждения (детские дома, приюты, школы-интернаты и коррекционные школы) Республики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Татарстан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66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143"/>
            <a:ext cx="1096327" cy="11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640" y="195486"/>
            <a:ext cx="77048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Выставка </a:t>
            </a: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Ярмарка декоративно-прикладных изделий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«Сувениры </a:t>
            </a: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915566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Декоративно-прикладное </a:t>
            </a:r>
            <a:r>
              <a:rPr lang="ru-RU" dirty="0">
                <a:solidFill>
                  <a:srgbClr val="002060"/>
                </a:solidFill>
              </a:rPr>
              <a:t>изделие (работы, изготовленные в традициях народной (ремесленной) культуры, выполненные из разнообразного материала (ткани, нити, кожи, дерева, бересты, глины, металла и пр.), отвечающие целям и задачам </a:t>
            </a:r>
            <a:r>
              <a:rPr lang="ru-RU" dirty="0" smtClean="0">
                <a:solidFill>
                  <a:srgbClr val="002060"/>
                </a:solidFill>
              </a:rPr>
              <a:t>Выставки-ярмарки;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-  Народная кукла;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355726"/>
            <a:ext cx="849694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Возрастные группы: </a:t>
            </a:r>
            <a:endParaRPr lang="ru-RU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младшая группа: 8-12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старшая группа: 13-15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</a:p>
          <a:p>
            <a:pPr lvl="0"/>
            <a:r>
              <a:rPr lang="ru-RU" sz="1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Специальная номинация «Семейная династия мастеров»</a:t>
            </a:r>
            <a:endParaRPr lang="ru-RU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Категории:</a:t>
            </a:r>
            <a:endParaRPr lang="ru-RU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-общеобразовательные организации Республики Татарстан; </a:t>
            </a:r>
          </a:p>
          <a:p>
            <a:pPr lvl="0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-образовательные организации дополнительного образования детей системы  образования Республики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Татарстан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-специальные общеобразовательные школы,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дети с ограниченными возможностями здоровья,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социальные учреждения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детские дома, приюты, школы-интернаты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коррекционные школы)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Татарстан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95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143"/>
            <a:ext cx="1096327" cy="11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05543" y="123478"/>
            <a:ext cx="5694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Фотоконкурс «Родные просторы</a:t>
            </a:r>
            <a:r>
              <a:rPr lang="ru-RU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55552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конкурса</a:t>
            </a:r>
            <a:r>
              <a:rPr lang="ru-RU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1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Привлечение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 Республики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Татарстан к творческому самовыражению и выражению эстетической действительности посредством искусства фотографии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995686"/>
            <a:ext cx="871296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Участники: </a:t>
            </a:r>
            <a:endParaRPr lang="ru-RU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-Дети 12-15 лет</a:t>
            </a: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-Родители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 общеобразовательные организации Республики Татарстан и образовательных организации дополнительного образования детей системы  образования Республики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Татарстан</a:t>
            </a:r>
          </a:p>
          <a:p>
            <a:pPr lvl="0"/>
            <a:endParaRPr lang="ru-RU" sz="14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атегории:</a:t>
            </a:r>
            <a:endParaRPr lang="ru-RU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общеобразовательные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Республики Татарстан; </a:t>
            </a: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образовательные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дополнительного образования детей системы  образования Республики Татарстан.</a:t>
            </a: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специальные общеобразовательные школы,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дети с ограниченными возможностями здоровья,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социальные учреждения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(детских домов, приютов, школ-интернатов и коррекционных школ) Республики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Татарстан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635646"/>
            <a:ext cx="1613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Фотография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213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1796"/>
            <a:ext cx="1096327" cy="11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99592" y="215346"/>
            <a:ext cx="8143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Этапы Республиканского детского художественного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фестиваля народного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творчества «Без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бергә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»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539552" y="1327047"/>
            <a:ext cx="8352928" cy="2793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449263"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этап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(школьный)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1 февраля по 10 марта 2018 г</a:t>
            </a:r>
          </a:p>
          <a:p>
            <a:pPr algn="just" defTabSz="449263">
              <a:buClr>
                <a:srgbClr val="000000"/>
              </a:buClr>
              <a:buSzPct val="100000"/>
              <a:tabLst>
                <a:tab pos="92075" algn="l"/>
              </a:tabLst>
            </a:pPr>
            <a:endParaRPr lang="ru-RU" sz="1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этап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(муниципальный)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19 марта по 26 марта 2018 г</a:t>
            </a: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endParaRPr lang="ru-RU" sz="500" dirty="0" smtClean="0">
              <a:solidFill>
                <a:srgbClr val="1F497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этап </a:t>
            </a:r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(зональный)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 2 апреля -19 апреля 2018 г</a:t>
            </a: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endParaRPr lang="ru-RU" sz="6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этап </a:t>
            </a:r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(республиканский)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25 апреля по 27 апреля 2018 г</a:t>
            </a: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endParaRPr lang="ru-RU" sz="6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 defTabSz="449263">
              <a:lnSpc>
                <a:spcPct val="150000"/>
              </a:lnSpc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этап </a:t>
            </a:r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(гала - концерт)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 мая 2018 г</a:t>
            </a:r>
            <a:endParaRPr lang="ru-RU"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896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91DC1C-78F5-4770-87F6-FA66ADC4A7F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314" y="1142990"/>
            <a:ext cx="8858280" cy="3943349"/>
          </a:xfrm>
        </p:spPr>
        <p:txBody>
          <a:bodyPr/>
          <a:lstStyle/>
          <a:p>
            <a:pPr>
              <a:buNone/>
            </a:pPr>
            <a:r>
              <a:rPr lang="tt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29-30 марта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2018 г.</a:t>
            </a:r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г. Казань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r>
              <a:rPr lang="tt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апреля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2018 г.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пгт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Алексеевское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tt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апреля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2018 г.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с. Новошешминск</a:t>
            </a:r>
          </a:p>
          <a:p>
            <a:pPr>
              <a:buNone/>
            </a:pPr>
            <a:r>
              <a:rPr lang="tt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апреля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2018 г.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г. Бугульма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r>
              <a:rPr lang="tt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апреля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2018 г.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с. Муслюмово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r>
              <a:rPr lang="tt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апреля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2018 г.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г. Набережные Челны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 апреля 2018 г 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пгт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Богатые Сабы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 апреля 2018 г.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пгт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Апастово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25-27 апреля 2018 г.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Республиканский финал  (г.Казань)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314" y="249015"/>
            <a:ext cx="89296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Зональные этапы Республиканского детского</a:t>
            </a:r>
          </a:p>
          <a:p>
            <a:pPr algn="ctr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художественного фестиваля народного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творчества «Без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бергә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» 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8" y="8435"/>
            <a:ext cx="758752" cy="76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022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950913" y="86916"/>
            <a:ext cx="8229600" cy="8572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tx2"/>
                </a:solidFill>
              </a:rPr>
              <a:t> </a:t>
            </a:r>
            <a:endParaRPr lang="ru-RU" altLang="ru-RU" sz="2800" dirty="0" smtClean="0">
              <a:solidFill>
                <a:srgbClr val="A8246F"/>
              </a:solidFill>
            </a:endParaRPr>
          </a:p>
        </p:txBody>
      </p:sp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569619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9" name="Picture 2" descr="C:\Users\User\Desktop\августовка-2017\дизайн\логотип_основн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6144"/>
            <a:ext cx="755574" cy="75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53876"/>
            <a:ext cx="67778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Большие семейные игры – «ГТО всей семьей»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в рамках зимнего Фестиваля ФВСК ГТО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среди всех категорий населения</a:t>
            </a:r>
            <a:endParaRPr lang="ru-RU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5" r="-1951"/>
          <a:stretch/>
        </p:blipFill>
        <p:spPr bwMode="auto">
          <a:xfrm>
            <a:off x="1" y="4838700"/>
            <a:ext cx="9372599" cy="3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398" y="0"/>
            <a:ext cx="1532486" cy="55552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07504" y="1082764"/>
            <a:ext cx="9036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Цели:</a:t>
            </a:r>
            <a:endParaRPr lang="ru-RU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вовлечение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всех слоев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систематические занятия физической культурой 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спортом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укрепление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традиций совместного участия в физкультурно-оздоровительных мероприятиях детей и их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родителей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распространение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лучших практик организации семейного досуга средствами физической культурой 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спортом</a:t>
            </a:r>
          </a:p>
          <a:p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Задачи:</a:t>
            </a:r>
            <a:endParaRPr lang="ru-RU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устойчивой мотивации ведения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ЗОЖ среди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различных возрастных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выявление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поощрение социально активных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семей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популяризация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комплекса ГТО среди всех категорий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населения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повышение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уровня физической подготовленности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населения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пропаганда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здорового образа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жизни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поощрение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граждан, показавших лучшие результаты по выполнению нормативов испытаний (тестов) комплекса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ГТО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9100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7369</TotalTime>
  <Words>926</Words>
  <Application>Microsoft Office PowerPoint</Application>
  <PresentationFormat>Экран (16:9)</PresentationFormat>
  <Paragraphs>140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11_Тема Office</vt:lpstr>
      <vt:lpstr>Презентация PowerPoint</vt:lpstr>
      <vt:lpstr> Ключевые 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Презентация PowerPoint</vt:lpstr>
      <vt:lpstr>Презентация PowerPoint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Admin</cp:lastModifiedBy>
  <cp:revision>563</cp:revision>
  <cp:lastPrinted>2018-02-27T12:27:40Z</cp:lastPrinted>
  <dcterms:created xsi:type="dcterms:W3CDTF">2009-12-08T06:57:32Z</dcterms:created>
  <dcterms:modified xsi:type="dcterms:W3CDTF">2018-02-27T12:33:41Z</dcterms:modified>
</cp:coreProperties>
</file>